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Spectral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B0BDBCA-E249-45CC-AD40-475405603CDF}">
  <a:tblStyle styleId="{DB0BDBCA-E249-45CC-AD40-475405603C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Spectral-bold.fntdata"/><Relationship Id="rId47" Type="http://schemas.openxmlformats.org/officeDocument/2006/relationships/font" Target="fonts/Spectral-regular.fntdata"/><Relationship Id="rId49" Type="http://schemas.openxmlformats.org/officeDocument/2006/relationships/font" Target="fonts/Spectral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Spectral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2b4d7967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2b4d7967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f2b4d7967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f2b4d7967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2b4d7967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2b4d7967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b1be5353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b1be5353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b1be5353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9b1be5353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936e5e0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936e5e0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936e5e09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936e5e09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936e5e09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936e5e09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dfaf62b9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5dfaf62b9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5dfaf62b9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5dfaf62b9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9b1be5353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9b1be5353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5dfaf62b9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5dfaf62b9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936e5e09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9936e5e09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36e5e09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36e5e09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936e5e09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936e5e09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936e5e09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9936e5e09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9936e5e09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9936e5e09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936e5e09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9936e5e09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936e5e09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936e5e09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9936e5e09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9936e5e09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936e5e09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936e5e09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b1be5353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b1be5353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936e5e09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936e5e09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9936e5e09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9936e5e09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936e5e09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9936e5e09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936e5e09e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9936e5e09e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936e5e09e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936e5e09e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9936e5e09e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9936e5e09e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9936e5e09e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9936e5e09e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0377aa303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0377aa303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9b1324f0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9b1324f0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f2b4d7967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f2b4d7967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b1be5353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b1be5353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f2b4d7967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f2b4d7967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b1be5353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b1be5353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b1be5353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9b1be5353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b1be5353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b1be5353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2b4d796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2b4d796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2b4d7967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2b4d7967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hyperlink" Target="https://stackoverflow.com/questions/46645843/where-to-store-the-personal-access-token-from-github" TargetMode="External"/><Relationship Id="rId6" Type="http://schemas.openxmlformats.org/officeDocument/2006/relationships/hyperlink" Target="https://docs.github.com/en/authentication/keeping-your-account-and-data-secure/creating-a-personal-access-token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tech.serhatteker.com/post/2021-02/git-log-tree/" TargetMode="External"/><Relationship Id="rId4" Type="http://schemas.openxmlformats.org/officeDocument/2006/relationships/image" Target="../media/image25.png"/><Relationship Id="rId5" Type="http://schemas.openxmlformats.org/officeDocument/2006/relationships/hyperlink" Target="https://learngitbranching.js.org/?locale=en_US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-scm.com/downloads" TargetMode="External"/><Relationship Id="rId4" Type="http://schemas.openxmlformats.org/officeDocument/2006/relationships/hyperlink" Target="https://www.stanleyulili.com/git/how-to-install-git-bash-on-windows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wcarpentry.github.io/git-novice/02-setup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hyperlink" Target="https://github.com/signup?ref_cta=Sign+up&amp;ref_loc=header+logged+out&amp;ref_page=%2F&amp;source=header-home" TargetMode="External"/><Relationship Id="rId5" Type="http://schemas.openxmlformats.org/officeDocument/2006/relationships/hyperlink" Target="https://github.com/signup?ref_cta=Sign+up&amp;ref_loc=header+logged+out&amp;ref_page=%2F&amp;source=header-hom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648000"/>
            <a:ext cx="8520600" cy="9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and GitHub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375650" y="2681725"/>
            <a:ext cx="4325400" cy="11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CMPUT 301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Winter 2023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450" y="2434975"/>
            <a:ext cx="1237675" cy="12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21504" r="21561" t="0"/>
          <a:stretch/>
        </p:blipFill>
        <p:spPr>
          <a:xfrm>
            <a:off x="6959577" y="2287649"/>
            <a:ext cx="1428047" cy="13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892800" y="3959425"/>
            <a:ext cx="73584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Junwen Shen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586338" y="4712400"/>
            <a:ext cx="7971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</a:rPr>
              <a:t>These slides are mostly created by Akalanka Galappaththi</a:t>
            </a:r>
            <a:endParaRPr sz="800">
              <a:solidFill>
                <a:srgbClr val="99999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</a:rPr>
              <a:t>Git merge conflict demo is based on LN Wilson’s lab worksheet (Dept. Math. &amp; Computer Since, University of Lethbridge)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going to follow the GitHub docs</a:t>
            </a:r>
            <a:endParaRPr/>
          </a:p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3994088" y="1576924"/>
            <a:ext cx="261000" cy="14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2103188" y="1576924"/>
            <a:ext cx="261000" cy="14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22"/>
          <p:cNvGrpSpPr/>
          <p:nvPr/>
        </p:nvGrpSpPr>
        <p:grpSpPr>
          <a:xfrm>
            <a:off x="4477774" y="1258875"/>
            <a:ext cx="1462650" cy="784275"/>
            <a:chOff x="4477774" y="1258875"/>
            <a:chExt cx="1462650" cy="784275"/>
          </a:xfrm>
        </p:grpSpPr>
        <p:pic>
          <p:nvPicPr>
            <p:cNvPr id="148" name="Google Shape;14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7774" y="1258875"/>
              <a:ext cx="1462650" cy="784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22"/>
            <p:cNvSpPr/>
            <p:nvPr/>
          </p:nvSpPr>
          <p:spPr>
            <a:xfrm>
              <a:off x="4554325" y="1770925"/>
              <a:ext cx="1263000" cy="197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22"/>
          <p:cNvSpPr/>
          <p:nvPr/>
        </p:nvSpPr>
        <p:spPr>
          <a:xfrm rot="5400000">
            <a:off x="5078588" y="2270174"/>
            <a:ext cx="261000" cy="14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22"/>
          <p:cNvGrpSpPr/>
          <p:nvPr/>
        </p:nvGrpSpPr>
        <p:grpSpPr>
          <a:xfrm>
            <a:off x="4584012" y="2751675"/>
            <a:ext cx="2774176" cy="1319375"/>
            <a:chOff x="3822012" y="2751675"/>
            <a:chExt cx="2774176" cy="1319375"/>
          </a:xfrm>
        </p:grpSpPr>
        <p:pic>
          <p:nvPicPr>
            <p:cNvPr id="152" name="Google Shape;15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22012" y="2751675"/>
              <a:ext cx="2774176" cy="131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22"/>
            <p:cNvSpPr/>
            <p:nvPr/>
          </p:nvSpPr>
          <p:spPr>
            <a:xfrm>
              <a:off x="5694200" y="2751675"/>
              <a:ext cx="548700" cy="148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22"/>
          <p:cNvSpPr txBox="1"/>
          <p:nvPr/>
        </p:nvSpPr>
        <p:spPr>
          <a:xfrm>
            <a:off x="4775600" y="4127500"/>
            <a:ext cx="239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9E9E9E"/>
                </a:solidFill>
              </a:rPr>
              <a:t>I have some tokens created already. In your case it might be empty.</a:t>
            </a:r>
            <a:endParaRPr i="1">
              <a:solidFill>
                <a:srgbClr val="9E9E9E"/>
              </a:solidFill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274" y="1200713"/>
            <a:ext cx="1365225" cy="37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6">
            <a:alphaModFix/>
          </a:blip>
          <a:srcRect b="0" l="0" r="0" t="8374"/>
          <a:stretch/>
        </p:blipFill>
        <p:spPr>
          <a:xfrm>
            <a:off x="2564275" y="1200725"/>
            <a:ext cx="1251425" cy="381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/>
          <p:nvPr/>
        </p:nvSpPr>
        <p:spPr>
          <a:xfrm>
            <a:off x="2595275" y="4827500"/>
            <a:ext cx="1197600" cy="148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75" y="1273300"/>
            <a:ext cx="3665926" cy="3675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Continue...</a:t>
            </a:r>
            <a:endParaRPr/>
          </a:p>
        </p:txBody>
      </p:sp>
      <p:sp>
        <p:nvSpPr>
          <p:cNvPr id="164" name="Google Shape;16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23"/>
          <p:cNvCxnSpPr/>
          <p:nvPr/>
        </p:nvCxnSpPr>
        <p:spPr>
          <a:xfrm rot="10800000">
            <a:off x="2793900" y="2042900"/>
            <a:ext cx="177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23"/>
          <p:cNvCxnSpPr/>
          <p:nvPr/>
        </p:nvCxnSpPr>
        <p:spPr>
          <a:xfrm flipH="1">
            <a:off x="2123700" y="2452750"/>
            <a:ext cx="24483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3"/>
          <p:cNvCxnSpPr/>
          <p:nvPr/>
        </p:nvCxnSpPr>
        <p:spPr>
          <a:xfrm rot="10800000">
            <a:off x="2793900" y="2987375"/>
            <a:ext cx="1764000" cy="58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3"/>
          <p:cNvCxnSpPr/>
          <p:nvPr/>
        </p:nvCxnSpPr>
        <p:spPr>
          <a:xfrm rot="10800000">
            <a:off x="2793900" y="3752150"/>
            <a:ext cx="177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3"/>
          <p:cNvCxnSpPr/>
          <p:nvPr/>
        </p:nvCxnSpPr>
        <p:spPr>
          <a:xfrm flipH="1">
            <a:off x="3527850" y="3894675"/>
            <a:ext cx="1037100" cy="6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3"/>
          <p:cNvSpPr txBox="1"/>
          <p:nvPr/>
        </p:nvSpPr>
        <p:spPr>
          <a:xfrm>
            <a:off x="4769550" y="1735100"/>
            <a:ext cx="400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super important, but use a meaningful name so that you know the purpose</a:t>
            </a:r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4769550" y="2256100"/>
            <a:ext cx="40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mportant: keep until you finish the course</a:t>
            </a:r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4727225" y="3336488"/>
            <a:ext cx="400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read the scope for more information. But these three option should enough for the project.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Continue...</a:t>
            </a:r>
            <a:endParaRPr/>
          </a:p>
        </p:txBody>
      </p:sp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273325" cy="10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 rotWithShape="1">
          <a:blip r:embed="rId4">
            <a:alphaModFix/>
          </a:blip>
          <a:srcRect b="0" l="5131" r="1576" t="0"/>
          <a:stretch/>
        </p:blipFill>
        <p:spPr>
          <a:xfrm>
            <a:off x="311700" y="2446225"/>
            <a:ext cx="5114024" cy="131879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/>
        </p:nvSpPr>
        <p:spPr>
          <a:xfrm>
            <a:off x="5672675" y="1270000"/>
            <a:ext cx="265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on the generate token</a:t>
            </a:r>
            <a:endParaRPr/>
          </a:p>
        </p:txBody>
      </p:sp>
      <p:sp>
        <p:nvSpPr>
          <p:cNvPr id="182" name="Google Shape;182;p24"/>
          <p:cNvSpPr txBox="1"/>
          <p:nvPr/>
        </p:nvSpPr>
        <p:spPr>
          <a:xfrm>
            <a:off x="5672675" y="2815175"/>
            <a:ext cx="265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Copy the token to a file, because you will not able to see it!!!!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311700" y="3884950"/>
            <a:ext cx="8520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using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push/pull</a:t>
            </a:r>
            <a:r>
              <a:rPr lang="en"/>
              <a:t>, you use the PAT instead of password.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need to </a:t>
            </a:r>
            <a:r>
              <a:rPr lang="en"/>
              <a:t>store</a:t>
            </a:r>
            <a:r>
              <a:rPr lang="en"/>
              <a:t> your PAT, follow this </a:t>
            </a:r>
            <a:r>
              <a:rPr lang="en" u="sng">
                <a:solidFill>
                  <a:schemeClr val="hlink"/>
                </a:solidFill>
                <a:hlinkClick r:id="rId5"/>
              </a:rPr>
              <a:t>discussion</a:t>
            </a:r>
            <a:r>
              <a:rPr lang="en"/>
              <a:t> in SO (at your own risk).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more about PAT: </a:t>
            </a:r>
            <a:r>
              <a:rPr lang="en" u="sng">
                <a:solidFill>
                  <a:schemeClr val="hlink"/>
                </a:solidFill>
                <a:hlinkClick r:id="rId6"/>
              </a:rPr>
              <a:t>creating-a-personal-access-token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repo in GitHub</a:t>
            </a:r>
            <a:endParaRPr/>
          </a:p>
        </p:txBody>
      </p:sp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311700" y="1152475"/>
            <a:ext cx="584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Visit the URL on your browser.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repo.</a:t>
            </a:r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6641350" y="1135525"/>
            <a:ext cx="2233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https://github.com/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1" name="Google Shape;19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225" y="1704025"/>
            <a:ext cx="2683501" cy="1839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400" y="1322525"/>
            <a:ext cx="325539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repo in GitHub</a:t>
            </a:r>
            <a:endParaRPr/>
          </a:p>
        </p:txBody>
      </p:sp>
      <p:sp>
        <p:nvSpPr>
          <p:cNvPr id="199" name="Google Shape;199;p26"/>
          <p:cNvSpPr txBox="1"/>
          <p:nvPr/>
        </p:nvSpPr>
        <p:spPr>
          <a:xfrm>
            <a:off x="6649575" y="1917675"/>
            <a:ext cx="2308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memorable name</a:t>
            </a:r>
            <a:endParaRPr/>
          </a:p>
        </p:txBody>
      </p:sp>
      <p:sp>
        <p:nvSpPr>
          <p:cNvPr id="200" name="Google Shape;200;p26"/>
          <p:cNvSpPr txBox="1"/>
          <p:nvPr/>
        </p:nvSpPr>
        <p:spPr>
          <a:xfrm>
            <a:off x="6649575" y="2664975"/>
            <a:ext cx="2308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could see your repo</a:t>
            </a:r>
            <a:endParaRPr/>
          </a:p>
        </p:txBody>
      </p:sp>
      <p:sp>
        <p:nvSpPr>
          <p:cNvPr id="201" name="Google Shape;201;p26"/>
          <p:cNvSpPr txBox="1"/>
          <p:nvPr/>
        </p:nvSpPr>
        <p:spPr>
          <a:xfrm>
            <a:off x="6649575" y="3118525"/>
            <a:ext cx="2308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Automatically create some files</a:t>
            </a:r>
            <a:endParaRPr/>
          </a:p>
        </p:txBody>
      </p:sp>
      <p:cxnSp>
        <p:nvCxnSpPr>
          <p:cNvPr id="202" name="Google Shape;202;p26"/>
          <p:cNvCxnSpPr>
            <a:stCxn id="200" idx="1"/>
          </p:cNvCxnSpPr>
          <p:nvPr/>
        </p:nvCxnSpPr>
        <p:spPr>
          <a:xfrm flipH="1">
            <a:off x="4928475" y="2840475"/>
            <a:ext cx="17211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p26"/>
          <p:cNvCxnSpPr>
            <a:stCxn id="199" idx="1"/>
          </p:cNvCxnSpPr>
          <p:nvPr/>
        </p:nvCxnSpPr>
        <p:spPr>
          <a:xfrm flipH="1">
            <a:off x="4946175" y="2093175"/>
            <a:ext cx="17034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6"/>
          <p:cNvCxnSpPr>
            <a:stCxn id="201" idx="1"/>
          </p:cNvCxnSpPr>
          <p:nvPr/>
        </p:nvCxnSpPr>
        <p:spPr>
          <a:xfrm flipH="1">
            <a:off x="4908975" y="3479125"/>
            <a:ext cx="17406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50" y="159750"/>
            <a:ext cx="8148900" cy="453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/>
        </p:nvSpPr>
        <p:spPr>
          <a:xfrm>
            <a:off x="619425" y="48700"/>
            <a:ext cx="3542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Use the https opt. (ssh is out of the scope) 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12" name="Google Shape;212;p27"/>
          <p:cNvCxnSpPr/>
          <p:nvPr/>
        </p:nvCxnSpPr>
        <p:spPr>
          <a:xfrm>
            <a:off x="1016175" y="354975"/>
            <a:ext cx="0" cy="222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" name="Google Shape;213;p27"/>
          <p:cNvSpPr/>
          <p:nvPr/>
        </p:nvSpPr>
        <p:spPr>
          <a:xfrm rot="-5400000">
            <a:off x="2697125" y="598650"/>
            <a:ext cx="72900" cy="400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"/>
          <p:cNvSpPr/>
          <p:nvPr/>
        </p:nvSpPr>
        <p:spPr>
          <a:xfrm rot="-5400000">
            <a:off x="3317075" y="434525"/>
            <a:ext cx="83400" cy="745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 txBox="1"/>
          <p:nvPr/>
        </p:nvSpPr>
        <p:spPr>
          <a:xfrm>
            <a:off x="1680875" y="974425"/>
            <a:ext cx="13050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69138"/>
                </a:solidFill>
              </a:rPr>
              <a:t>Your username</a:t>
            </a:r>
            <a:endParaRPr b="1" sz="1000">
              <a:solidFill>
                <a:srgbClr val="E69138"/>
              </a:solidFill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3048600" y="974425"/>
            <a:ext cx="11832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69138"/>
                </a:solidFill>
              </a:rPr>
              <a:t>Your repo name</a:t>
            </a:r>
            <a:endParaRPr b="1" sz="1000">
              <a:solidFill>
                <a:srgbClr val="E69138"/>
              </a:solidFill>
            </a:endParaRPr>
          </a:p>
        </p:txBody>
      </p:sp>
      <p:cxnSp>
        <p:nvCxnSpPr>
          <p:cNvPr id="217" name="Google Shape;217;p27"/>
          <p:cNvCxnSpPr>
            <a:endCxn id="213" idx="1"/>
          </p:cNvCxnSpPr>
          <p:nvPr/>
        </p:nvCxnSpPr>
        <p:spPr>
          <a:xfrm flipH="1" rot="10800000">
            <a:off x="2554175" y="835200"/>
            <a:ext cx="179400" cy="2784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7"/>
          <p:cNvCxnSpPr>
            <a:endCxn id="214" idx="1"/>
          </p:cNvCxnSpPr>
          <p:nvPr/>
        </p:nvCxnSpPr>
        <p:spPr>
          <a:xfrm rot="10800000">
            <a:off x="3358775" y="849125"/>
            <a:ext cx="341100" cy="2784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7"/>
          <p:cNvSpPr/>
          <p:nvPr/>
        </p:nvSpPr>
        <p:spPr>
          <a:xfrm>
            <a:off x="7829050" y="556775"/>
            <a:ext cx="313200" cy="2922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7"/>
          <p:cNvSpPr txBox="1"/>
          <p:nvPr/>
        </p:nvSpPr>
        <p:spPr>
          <a:xfrm>
            <a:off x="6361525" y="904825"/>
            <a:ext cx="27282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Copy URL and paste on the terminal (make sure you to change dir to a desired location </a:t>
            </a:r>
            <a:endParaRPr sz="1200"/>
          </a:p>
        </p:txBody>
      </p:sp>
      <p:sp>
        <p:nvSpPr>
          <p:cNvPr id="221" name="Google Shape;22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/>
        </p:nvSpPr>
        <p:spPr>
          <a:xfrm>
            <a:off x="6465950" y="1231225"/>
            <a:ext cx="23385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AutoNum type="arabicPeriod"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Make a dir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AutoNum type="arabicPeriod"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Change the dir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AutoNum type="arabicPeriod"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Use the command </a:t>
            </a:r>
            <a:r>
              <a:rPr lang="en" sz="12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git clone</a:t>
            </a:r>
            <a:endParaRPr sz="120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AutoNum type="arabicPeriod"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Copy git URL after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AutoNum type="arabicPeriod"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Hit return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7" name="Google Shape;2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75" y="888926"/>
            <a:ext cx="6111675" cy="39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 txBox="1"/>
          <p:nvPr/>
        </p:nvSpPr>
        <p:spPr>
          <a:xfrm>
            <a:off x="257525" y="160075"/>
            <a:ext cx="4176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Clone a Git repo</a:t>
            </a:r>
            <a:endParaRPr sz="2800"/>
          </a:p>
        </p:txBody>
      </p:sp>
      <p:sp>
        <p:nvSpPr>
          <p:cNvPr id="229" name="Google Shape;229;p28"/>
          <p:cNvSpPr txBox="1"/>
          <p:nvPr/>
        </p:nvSpPr>
        <p:spPr>
          <a:xfrm>
            <a:off x="6639925" y="3459150"/>
            <a:ext cx="2164500" cy="13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**Use </a:t>
            </a:r>
            <a:r>
              <a:rPr lang="en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git clone</a:t>
            </a:r>
            <a:r>
              <a:rPr lang="en"/>
              <a:t> when copy the repo to your computer for the first time. After that we use </a:t>
            </a:r>
            <a:r>
              <a:rPr lang="en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git pull</a:t>
            </a:r>
            <a:r>
              <a:rPr lang="en"/>
              <a:t>. </a:t>
            </a:r>
            <a:endParaRPr/>
          </a:p>
        </p:txBody>
      </p:sp>
      <p:sp>
        <p:nvSpPr>
          <p:cNvPr id="230" name="Google Shape;23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/>
        </p:nvSpPr>
        <p:spPr>
          <a:xfrm>
            <a:off x="257525" y="160075"/>
            <a:ext cx="54636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Add</a:t>
            </a:r>
            <a:r>
              <a:rPr lang="en" sz="2800"/>
              <a:t> a file to the repo locally</a:t>
            </a:r>
            <a:endParaRPr sz="2800"/>
          </a:p>
        </p:txBody>
      </p:sp>
      <p:sp>
        <p:nvSpPr>
          <p:cNvPr id="236" name="Google Shape;23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913" y="1049675"/>
            <a:ext cx="7224177" cy="332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Google Shape;2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265" y="894792"/>
            <a:ext cx="7323474" cy="212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253" y="3120500"/>
            <a:ext cx="7323474" cy="14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1"/>
          <p:cNvSpPr txBox="1"/>
          <p:nvPr/>
        </p:nvSpPr>
        <p:spPr>
          <a:xfrm>
            <a:off x="5947950" y="848100"/>
            <a:ext cx="3187500" cy="2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code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README.md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git init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git status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git add README.md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git status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git commit -m “&lt;message&gt;”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git remote add origin &lt;URL&gt;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git push origin master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257525" y="160075"/>
            <a:ext cx="54636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Create a</a:t>
            </a:r>
            <a:r>
              <a:rPr lang="en" sz="2800"/>
              <a:t> repo locally</a:t>
            </a:r>
            <a:endParaRPr sz="2800"/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25" y="1066250"/>
            <a:ext cx="5510927" cy="1070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025" y="2205600"/>
            <a:ext cx="5510927" cy="1267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025" y="3741644"/>
            <a:ext cx="5510927" cy="117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025" y="3541398"/>
            <a:ext cx="5510927" cy="131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1790875" y="518838"/>
            <a:ext cx="432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 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1395000" y="1975600"/>
            <a:ext cx="3849300" cy="12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is a version control tool.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 track of changes (files).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Revert back to previous state.</a:t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138625" y="4742425"/>
            <a:ext cx="831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7B7B7"/>
                </a:solidFill>
              </a:rPr>
              <a:t>www.flaticon.com</a:t>
            </a:r>
            <a:endParaRPr sz="600">
              <a:solidFill>
                <a:srgbClr val="B7B7B7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100" y="1929787"/>
            <a:ext cx="1283924" cy="128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775" y="1929776"/>
            <a:ext cx="1283924" cy="128392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00" y="602875"/>
            <a:ext cx="7868774" cy="7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00" y="1693327"/>
            <a:ext cx="7814973" cy="94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900" y="2922056"/>
            <a:ext cx="7814973" cy="1072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workflow</a:t>
            </a:r>
            <a:endParaRPr/>
          </a:p>
        </p:txBody>
      </p:sp>
      <p:sp>
        <p:nvSpPr>
          <p:cNvPr id="269" name="Google Shape;269;p33"/>
          <p:cNvSpPr/>
          <p:nvPr/>
        </p:nvSpPr>
        <p:spPr>
          <a:xfrm>
            <a:off x="4885950" y="1858325"/>
            <a:ext cx="1489500" cy="52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.git directory (repo)</a:t>
            </a:r>
            <a:endParaRPr/>
          </a:p>
        </p:txBody>
      </p:sp>
      <p:sp>
        <p:nvSpPr>
          <p:cNvPr id="270" name="Google Shape;270;p33"/>
          <p:cNvSpPr/>
          <p:nvPr/>
        </p:nvSpPr>
        <p:spPr>
          <a:xfrm>
            <a:off x="1475525" y="3473075"/>
            <a:ext cx="1635600" cy="5289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Working directory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1" name="Google Shape;271;p33"/>
          <p:cNvSpPr/>
          <p:nvPr/>
        </p:nvSpPr>
        <p:spPr>
          <a:xfrm>
            <a:off x="4885950" y="3473075"/>
            <a:ext cx="1489500" cy="528900"/>
          </a:xfrm>
          <a:prstGeom prst="rect">
            <a:avLst/>
          </a:prstGeom>
          <a:solidFill>
            <a:srgbClr val="35DA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Staging area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72" name="Google Shape;272;p33"/>
          <p:cNvCxnSpPr>
            <a:stCxn id="270" idx="3"/>
            <a:endCxn id="271" idx="1"/>
          </p:cNvCxnSpPr>
          <p:nvPr/>
        </p:nvCxnSpPr>
        <p:spPr>
          <a:xfrm>
            <a:off x="3111125" y="3737525"/>
            <a:ext cx="177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" name="Google Shape;273;p33"/>
          <p:cNvSpPr txBox="1"/>
          <p:nvPr/>
        </p:nvSpPr>
        <p:spPr>
          <a:xfrm>
            <a:off x="3111125" y="3856750"/>
            <a:ext cx="1879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it add &lt;file name&gt;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4" name="Google Shape;274;p33"/>
          <p:cNvCxnSpPr>
            <a:stCxn id="271" idx="0"/>
            <a:endCxn id="269" idx="2"/>
          </p:cNvCxnSpPr>
          <p:nvPr/>
        </p:nvCxnSpPr>
        <p:spPr>
          <a:xfrm rot="10800000">
            <a:off x="5630700" y="2387375"/>
            <a:ext cx="0" cy="10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33"/>
          <p:cNvSpPr txBox="1"/>
          <p:nvPr/>
        </p:nvSpPr>
        <p:spPr>
          <a:xfrm>
            <a:off x="6375450" y="2749250"/>
            <a:ext cx="1879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git commit -m &lt;msg&gt;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6" name="Google Shape;276;p33"/>
          <p:cNvCxnSpPr>
            <a:stCxn id="269" idx="1"/>
            <a:endCxn id="270" idx="0"/>
          </p:cNvCxnSpPr>
          <p:nvPr/>
        </p:nvCxnSpPr>
        <p:spPr>
          <a:xfrm flipH="1">
            <a:off x="2293350" y="2122775"/>
            <a:ext cx="2592600" cy="135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33"/>
          <p:cNvSpPr txBox="1"/>
          <p:nvPr/>
        </p:nvSpPr>
        <p:spPr>
          <a:xfrm>
            <a:off x="1064900" y="2223675"/>
            <a:ext cx="25161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git checkout &lt;branch name&gt;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8" name="Google Shape;278;p33"/>
          <p:cNvSpPr/>
          <p:nvPr/>
        </p:nvSpPr>
        <p:spPr>
          <a:xfrm>
            <a:off x="4962563" y="786500"/>
            <a:ext cx="1336284" cy="66819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cxnSp>
        <p:nvCxnSpPr>
          <p:cNvPr id="279" name="Google Shape;279;p33"/>
          <p:cNvCxnSpPr>
            <a:stCxn id="278" idx="1"/>
            <a:endCxn id="269" idx="0"/>
          </p:cNvCxnSpPr>
          <p:nvPr/>
        </p:nvCxnSpPr>
        <p:spPr>
          <a:xfrm>
            <a:off x="5630705" y="1453984"/>
            <a:ext cx="0" cy="40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80" name="Google Shape;280;p33"/>
          <p:cNvSpPr txBox="1"/>
          <p:nvPr/>
        </p:nvSpPr>
        <p:spPr>
          <a:xfrm>
            <a:off x="6375450" y="1308525"/>
            <a:ext cx="276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git push/pull origin &lt;branch name&gt;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1" name="Google Shape;28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2" name="Google Shape;282;p33"/>
          <p:cNvCxnSpPr>
            <a:stCxn id="271" idx="2"/>
            <a:endCxn id="270" idx="2"/>
          </p:cNvCxnSpPr>
          <p:nvPr/>
        </p:nvCxnSpPr>
        <p:spPr>
          <a:xfrm rot="5400000">
            <a:off x="3961650" y="2333525"/>
            <a:ext cx="600" cy="3337500"/>
          </a:xfrm>
          <a:prstGeom prst="curvedConnector3">
            <a:avLst>
              <a:gd fmla="val 129741667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83" name="Google Shape;283;p33"/>
          <p:cNvSpPr txBox="1"/>
          <p:nvPr/>
        </p:nvSpPr>
        <p:spPr>
          <a:xfrm>
            <a:off x="3022350" y="4780425"/>
            <a:ext cx="25161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git rm </a:t>
            </a: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-cached &lt;file name&gt;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the common commands</a:t>
            </a:r>
            <a:endParaRPr/>
          </a:p>
        </p:txBody>
      </p:sp>
      <p:sp>
        <p:nvSpPr>
          <p:cNvPr id="289" name="Google Shape;289;p34"/>
          <p:cNvSpPr txBox="1"/>
          <p:nvPr>
            <p:ph idx="1" type="body"/>
          </p:nvPr>
        </p:nvSpPr>
        <p:spPr>
          <a:xfrm>
            <a:off x="311700" y="1152475"/>
            <a:ext cx="8639100" cy="3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two new text files and push those to Github repo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echo “Test 1” &gt;&gt; test1.txt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echo “Test 2” &gt;&gt; test2.txt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add - 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commit -m “&lt;message&gt;”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push origin master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git commands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pull origin &lt;branch&gt;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reset - </a:t>
            </a:r>
            <a:r>
              <a:rPr lang="en"/>
              <a:t>remove files from the staging area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rm --cached &lt;filename&gt; - </a:t>
            </a:r>
            <a:r>
              <a:rPr lang="en"/>
              <a:t>remove a file from working index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rm -f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&lt;filename&gt; - </a:t>
            </a:r>
            <a:r>
              <a:rPr lang="en"/>
              <a:t>remove a file forcefully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(-f)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rm -rf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&lt;dir name&gt; - </a:t>
            </a:r>
            <a:r>
              <a:rPr lang="en"/>
              <a:t>remove a directory forcefully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(-r </a:t>
            </a:r>
            <a:r>
              <a:rPr lang="en"/>
              <a:t>recursively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log - </a:t>
            </a:r>
            <a:r>
              <a:rPr lang="en"/>
              <a:t>view commit history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clone &lt;https URL&gt;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0" name="Google Shape;29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conflicts</a:t>
            </a:r>
            <a:endParaRPr/>
          </a:p>
        </p:txBody>
      </p:sp>
      <p:pic>
        <p:nvPicPr>
          <p:cNvPr id="296" name="Google Shape;2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650" y="1093150"/>
            <a:ext cx="5251649" cy="307594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5"/>
          <p:cNvSpPr txBox="1"/>
          <p:nvPr/>
        </p:nvSpPr>
        <p:spPr>
          <a:xfrm>
            <a:off x="438475" y="1099700"/>
            <a:ext cx="2867700" cy="19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Ex: Modifying files in the project.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TM1: change file1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TM2: change file2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Both push changes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TM1: change file1 -&gt; push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TM2: change file1, file2 -&gt; try to push</a:t>
            </a:r>
            <a:endParaRPr/>
          </a:p>
        </p:txBody>
      </p:sp>
      <p:pic>
        <p:nvPicPr>
          <p:cNvPr id="298" name="Google Shape;2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6100" y="1767075"/>
            <a:ext cx="348800" cy="3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0177" y="2658750"/>
            <a:ext cx="500650" cy="4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35"/>
          <p:cNvSpPr txBox="1"/>
          <p:nvPr/>
        </p:nvSpPr>
        <p:spPr>
          <a:xfrm>
            <a:off x="81350" y="4779925"/>
            <a:ext cx="1095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E9E9E"/>
                </a:solidFill>
              </a:rPr>
              <a:t>https://www.flaticon.com/</a:t>
            </a:r>
            <a:endParaRPr sz="600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your hands dirty -- demo a merge conflict</a:t>
            </a:r>
            <a:endParaRPr/>
          </a:p>
        </p:txBody>
      </p:sp>
      <p:sp>
        <p:nvSpPr>
          <p:cNvPr id="307" name="Google Shape;307;p36"/>
          <p:cNvSpPr txBox="1"/>
          <p:nvPr/>
        </p:nvSpPr>
        <p:spPr>
          <a:xfrm>
            <a:off x="466325" y="760450"/>
            <a:ext cx="78579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Leave the current repo dir (cd ..), open two terminals (pretend those as two users of the repo).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follow the order of execution of commands.</a:t>
            </a:r>
            <a:endParaRPr/>
          </a:p>
        </p:txBody>
      </p:sp>
      <p:graphicFrame>
        <p:nvGraphicFramePr>
          <p:cNvPr id="308" name="Google Shape;308;p36"/>
          <p:cNvGraphicFramePr/>
          <p:nvPr/>
        </p:nvGraphicFramePr>
        <p:xfrm>
          <a:off x="889850" y="1808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{DB0BDBCA-E249-45CC-AD40-475405603CDF}</a:tableStyleId>
              </a:tblPr>
              <a:tblGrid>
                <a:gridCol w="382850"/>
                <a:gridCol w="3183375"/>
                <a:gridCol w="3672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mkdir t1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mkdir t2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cd t1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clone &lt;your repo URL&gt;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cd t2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it clone &lt;your repo URL&gt;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cd test-301-tue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mkdir one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echo “Lin1” &gt;&gt; one/file1.txt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9" name="Google Shape;30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36"/>
          <p:cNvSpPr txBox="1"/>
          <p:nvPr/>
        </p:nvSpPr>
        <p:spPr>
          <a:xfrm>
            <a:off x="1246225" y="1438013"/>
            <a:ext cx="10578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Terminal 1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311" name="Google Shape;311;p36"/>
          <p:cNvSpPr txBox="1"/>
          <p:nvPr/>
        </p:nvSpPr>
        <p:spPr>
          <a:xfrm>
            <a:off x="4524050" y="1438013"/>
            <a:ext cx="10578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Terminal 2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your hands dirty -- demo a merge conflict</a:t>
            </a:r>
            <a:endParaRPr/>
          </a:p>
        </p:txBody>
      </p:sp>
      <p:graphicFrame>
        <p:nvGraphicFramePr>
          <p:cNvPr id="317" name="Google Shape;317;p37"/>
          <p:cNvGraphicFramePr/>
          <p:nvPr/>
        </p:nvGraphicFramePr>
        <p:xfrm>
          <a:off x="859975" y="133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{DB0BDBCA-E249-45CC-AD40-475405603CDF}</a:tableStyleId>
              </a:tblPr>
              <a:tblGrid>
                <a:gridCol w="422425"/>
                <a:gridCol w="3227325"/>
                <a:gridCol w="3589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</a:rPr>
                        <a:t>8</a:t>
                      </a:r>
                      <a:endParaRPr sz="900"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status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</a:rPr>
                        <a:t>9</a:t>
                      </a:r>
                      <a:endParaRPr sz="900"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add one/file1.txt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</a:rPr>
                        <a:t>10</a:t>
                      </a:r>
                      <a:endParaRPr sz="900"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commit -m “</a:t>
                      </a:r>
                      <a:r>
                        <a:rPr lang="en" sz="1200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informative-message</a:t>
                      </a: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”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push origin main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cd test-301Tue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13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pull origin main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14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mkdir two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15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code two/file2.txt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add two/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8" name="Google Shape;31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your hands dirty -- demo a merge conflict</a:t>
            </a:r>
            <a:endParaRPr/>
          </a:p>
        </p:txBody>
      </p:sp>
      <p:graphicFrame>
        <p:nvGraphicFramePr>
          <p:cNvPr id="324" name="Google Shape;324;p38"/>
          <p:cNvGraphicFramePr/>
          <p:nvPr/>
        </p:nvGraphicFramePr>
        <p:xfrm>
          <a:off x="859975" y="133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{DB0BDBCA-E249-45CC-AD40-475405603CDF}</a:tableStyleId>
              </a:tblPr>
              <a:tblGrid>
                <a:gridCol w="436350"/>
                <a:gridCol w="3387400"/>
                <a:gridCol w="3415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17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commit -m “&lt;msg&gt;”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18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push origin main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19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cd one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code file1.txt </a:t>
                      </a:r>
                      <a:r>
                        <a:rPr lang="en" sz="1200">
                          <a:solidFill>
                            <a:srgbClr val="9E9E9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 add two lines</a:t>
                      </a:r>
                      <a:endParaRPr sz="1200">
                        <a:solidFill>
                          <a:srgbClr val="9E9E9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</a:rPr>
                        <a:t>21</a:t>
                      </a:r>
                      <a:endParaRPr sz="900"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add file1.txt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</a:rPr>
                        <a:t>22</a:t>
                      </a:r>
                      <a:endParaRPr sz="900"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commit -m “&lt;msg&gt;”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</a:rPr>
                        <a:t>23</a:t>
                      </a:r>
                      <a:endParaRPr sz="900"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push origin main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24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fetch origin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25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merge origin main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5" name="Google Shape;32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38"/>
          <p:cNvSpPr txBox="1"/>
          <p:nvPr/>
        </p:nvSpPr>
        <p:spPr>
          <a:xfrm>
            <a:off x="7697850" y="1598650"/>
            <a:ext cx="1259700" cy="744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conflict as users pushed different files</a:t>
            </a:r>
            <a:endParaRPr/>
          </a:p>
        </p:txBody>
      </p:sp>
      <p:cxnSp>
        <p:nvCxnSpPr>
          <p:cNvPr id="327" name="Google Shape;327;p38"/>
          <p:cNvCxnSpPr/>
          <p:nvPr/>
        </p:nvCxnSpPr>
        <p:spPr>
          <a:xfrm rot="10800000">
            <a:off x="3904650" y="1967650"/>
            <a:ext cx="3793200" cy="33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" name="Google Shape;328;p38"/>
          <p:cNvSpPr txBox="1"/>
          <p:nvPr/>
        </p:nvSpPr>
        <p:spPr>
          <a:xfrm>
            <a:off x="7761450" y="3369900"/>
            <a:ext cx="1259700" cy="946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not push until you pull remote changes</a:t>
            </a:r>
            <a:endParaRPr/>
          </a:p>
        </p:txBody>
      </p:sp>
      <p:cxnSp>
        <p:nvCxnSpPr>
          <p:cNvPr id="329" name="Google Shape;329;p38"/>
          <p:cNvCxnSpPr/>
          <p:nvPr/>
        </p:nvCxnSpPr>
        <p:spPr>
          <a:xfrm flipH="1">
            <a:off x="6827550" y="3818400"/>
            <a:ext cx="933900" cy="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your hands dirty -- demo a merge conflict</a:t>
            </a:r>
            <a:endParaRPr/>
          </a:p>
        </p:txBody>
      </p:sp>
      <p:graphicFrame>
        <p:nvGraphicFramePr>
          <p:cNvPr id="335" name="Google Shape;335;p39"/>
          <p:cNvGraphicFramePr/>
          <p:nvPr/>
        </p:nvGraphicFramePr>
        <p:xfrm>
          <a:off x="859975" y="133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{DB0BDBCA-E249-45CC-AD40-475405603CDF}</a:tableStyleId>
              </a:tblPr>
              <a:tblGrid>
                <a:gridCol w="441300"/>
                <a:gridCol w="4040575"/>
                <a:gridCol w="3080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26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push origin main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27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pull origin main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28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code two/file2.txt 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29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add two/file2.txt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</a:rPr>
                        <a:t>30</a:t>
                      </a:r>
                      <a:endParaRPr sz="900"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commit -m “&lt;msg&gt;”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</a:rPr>
                        <a:t>31</a:t>
                      </a:r>
                      <a:endParaRPr sz="900"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push origin main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</a:rPr>
                        <a:t>32</a:t>
                      </a:r>
                      <a:endParaRPr sz="900"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cd two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</a:rPr>
                        <a:t>33</a:t>
                      </a:r>
                      <a:endParaRPr sz="900"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code file2.txt 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</a:rPr>
                        <a:t>34</a:t>
                      </a:r>
                      <a:endParaRPr sz="900"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add two/file2.txt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6" name="Google Shape;33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39"/>
          <p:cNvSpPr txBox="1"/>
          <p:nvPr/>
        </p:nvSpPr>
        <p:spPr>
          <a:xfrm>
            <a:off x="7820950" y="2041575"/>
            <a:ext cx="1259700" cy="744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conflict as users pushed different files</a:t>
            </a:r>
            <a:endParaRPr/>
          </a:p>
        </p:txBody>
      </p:sp>
      <p:sp>
        <p:nvSpPr>
          <p:cNvPr id="338" name="Google Shape;338;p39"/>
          <p:cNvSpPr txBox="1"/>
          <p:nvPr/>
        </p:nvSpPr>
        <p:spPr>
          <a:xfrm>
            <a:off x="5639500" y="1721925"/>
            <a:ext cx="2783100" cy="3936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pull changes from origin</a:t>
            </a:r>
            <a:endParaRPr/>
          </a:p>
        </p:txBody>
      </p:sp>
      <p:cxnSp>
        <p:nvCxnSpPr>
          <p:cNvPr id="339" name="Google Shape;339;p39"/>
          <p:cNvCxnSpPr/>
          <p:nvPr/>
        </p:nvCxnSpPr>
        <p:spPr>
          <a:xfrm flipH="1">
            <a:off x="3380500" y="1928625"/>
            <a:ext cx="2259000" cy="6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" name="Google Shape;340;p39"/>
          <p:cNvSpPr txBox="1"/>
          <p:nvPr/>
        </p:nvSpPr>
        <p:spPr>
          <a:xfrm>
            <a:off x="5639500" y="2115513"/>
            <a:ext cx="1844400" cy="393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two more lines</a:t>
            </a:r>
            <a:endParaRPr/>
          </a:p>
        </p:txBody>
      </p:sp>
      <p:cxnSp>
        <p:nvCxnSpPr>
          <p:cNvPr id="341" name="Google Shape;341;p39"/>
          <p:cNvCxnSpPr/>
          <p:nvPr/>
        </p:nvCxnSpPr>
        <p:spPr>
          <a:xfrm flipH="1">
            <a:off x="3380500" y="2309163"/>
            <a:ext cx="2259000" cy="6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p39"/>
          <p:cNvSpPr txBox="1"/>
          <p:nvPr/>
        </p:nvSpPr>
        <p:spPr>
          <a:xfrm>
            <a:off x="7236250" y="4040700"/>
            <a:ext cx="1844400" cy="393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two more lines</a:t>
            </a:r>
            <a:endParaRPr/>
          </a:p>
        </p:txBody>
      </p:sp>
      <p:cxnSp>
        <p:nvCxnSpPr>
          <p:cNvPr id="343" name="Google Shape;343;p39"/>
          <p:cNvCxnSpPr/>
          <p:nvPr/>
        </p:nvCxnSpPr>
        <p:spPr>
          <a:xfrm rot="10800000">
            <a:off x="6817750" y="4229250"/>
            <a:ext cx="418500" cy="5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your hands dirty -- demo a merge conflict</a:t>
            </a:r>
            <a:endParaRPr/>
          </a:p>
        </p:txBody>
      </p:sp>
      <p:graphicFrame>
        <p:nvGraphicFramePr>
          <p:cNvPr id="349" name="Google Shape;349;p40"/>
          <p:cNvGraphicFramePr/>
          <p:nvPr/>
        </p:nvGraphicFramePr>
        <p:xfrm>
          <a:off x="859975" y="133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{DB0BDBCA-E249-45CC-AD40-475405603CDF}</a:tableStyleId>
              </a:tblPr>
              <a:tblGrid>
                <a:gridCol w="443300"/>
                <a:gridCol w="2865400"/>
                <a:gridCol w="3930300"/>
              </a:tblGrid>
              <a:tr h="5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35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commit -m “&lt;msg&gt;”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36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push origin main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37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fetch origin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38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merge origin main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39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rgbClr val="9E9E9E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# Fix the conflict as you see fit #</a:t>
                      </a:r>
                      <a:endParaRPr i="1" sz="1200">
                        <a:solidFill>
                          <a:srgbClr val="9E9E9E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40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add two/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</a:rPr>
                        <a:t>41</a:t>
                      </a:r>
                      <a:endParaRPr sz="900"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commit -m “&lt;msg&gt;”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42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push origin master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43</a:t>
                      </a:r>
                      <a:endParaRPr sz="9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0" name="Google Shape;35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40"/>
          <p:cNvSpPr txBox="1"/>
          <p:nvPr/>
        </p:nvSpPr>
        <p:spPr>
          <a:xfrm>
            <a:off x="1433275" y="1822825"/>
            <a:ext cx="1844400" cy="5727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pull changes from origin</a:t>
            </a:r>
            <a:endParaRPr/>
          </a:p>
        </p:txBody>
      </p:sp>
      <p:cxnSp>
        <p:nvCxnSpPr>
          <p:cNvPr id="352" name="Google Shape;352;p40"/>
          <p:cNvCxnSpPr/>
          <p:nvPr/>
        </p:nvCxnSpPr>
        <p:spPr>
          <a:xfrm flipH="1" rot="10800000">
            <a:off x="3277675" y="2023525"/>
            <a:ext cx="891000" cy="18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" name="Google Shape;353;p40"/>
          <p:cNvSpPr/>
          <p:nvPr/>
        </p:nvSpPr>
        <p:spPr>
          <a:xfrm>
            <a:off x="1684074" y="2887525"/>
            <a:ext cx="1879200" cy="939600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Conflict</a:t>
            </a:r>
            <a:endParaRPr/>
          </a:p>
        </p:txBody>
      </p:sp>
      <p:cxnSp>
        <p:nvCxnSpPr>
          <p:cNvPr id="354" name="Google Shape;354;p40"/>
          <p:cNvCxnSpPr>
            <a:stCxn id="353" idx="3"/>
          </p:cNvCxnSpPr>
          <p:nvPr/>
        </p:nvCxnSpPr>
        <p:spPr>
          <a:xfrm flipH="1" rot="10800000">
            <a:off x="3563274" y="2984883"/>
            <a:ext cx="605400" cy="191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branches</a:t>
            </a:r>
            <a:endParaRPr/>
          </a:p>
        </p:txBody>
      </p:sp>
      <p:sp>
        <p:nvSpPr>
          <p:cNvPr id="360" name="Google Shape;36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100" y="1373600"/>
            <a:ext cx="6836575" cy="30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1988775" y="452525"/>
            <a:ext cx="421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GitHub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748675" y="2215175"/>
            <a:ext cx="4607700" cy="12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Distributed version control system.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Offers source code management (Git).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other (own) services.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0892" y="1083407"/>
            <a:ext cx="1605833" cy="1605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2525" y="2077775"/>
            <a:ext cx="2011500" cy="20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138625" y="4742425"/>
            <a:ext cx="831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7B7B7"/>
                </a:solidFill>
              </a:rPr>
              <a:t>www.flaticon.com</a:t>
            </a:r>
            <a:endParaRPr sz="6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branches</a:t>
            </a:r>
            <a:endParaRPr/>
          </a:p>
        </p:txBody>
      </p:sp>
      <p:sp>
        <p:nvSpPr>
          <p:cNvPr id="367" name="Google Shape;367;p42"/>
          <p:cNvSpPr txBox="1"/>
          <p:nvPr>
            <p:ph idx="1" type="body"/>
          </p:nvPr>
        </p:nvSpPr>
        <p:spPr>
          <a:xfrm>
            <a:off x="311700" y="1152475"/>
            <a:ext cx="85206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branch?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Branch shows the evolution of your project (commits)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commit has SHA-1 value which allows you to revert back to that state.</a:t>
            </a:r>
            <a:endParaRPr/>
          </a:p>
        </p:txBody>
      </p:sp>
      <p:sp>
        <p:nvSpPr>
          <p:cNvPr id="368" name="Google Shape;368;p42"/>
          <p:cNvSpPr/>
          <p:nvPr/>
        </p:nvSpPr>
        <p:spPr>
          <a:xfrm>
            <a:off x="2831325" y="3578400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2"/>
          <p:cNvSpPr/>
          <p:nvPr/>
        </p:nvSpPr>
        <p:spPr>
          <a:xfrm>
            <a:off x="3682975" y="3578400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2"/>
          <p:cNvSpPr/>
          <p:nvPr/>
        </p:nvSpPr>
        <p:spPr>
          <a:xfrm>
            <a:off x="4482325" y="3578400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2"/>
          <p:cNvSpPr/>
          <p:nvPr/>
        </p:nvSpPr>
        <p:spPr>
          <a:xfrm>
            <a:off x="5363850" y="3578400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2"/>
          <p:cNvSpPr/>
          <p:nvPr/>
        </p:nvSpPr>
        <p:spPr>
          <a:xfrm>
            <a:off x="5239050" y="2928475"/>
            <a:ext cx="660600" cy="321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</a:t>
            </a:r>
            <a:endParaRPr/>
          </a:p>
        </p:txBody>
      </p:sp>
      <p:cxnSp>
        <p:nvCxnSpPr>
          <p:cNvPr id="373" name="Google Shape;373;p42"/>
          <p:cNvCxnSpPr>
            <a:stCxn id="372" idx="2"/>
            <a:endCxn id="371" idx="0"/>
          </p:cNvCxnSpPr>
          <p:nvPr/>
        </p:nvCxnSpPr>
        <p:spPr>
          <a:xfrm>
            <a:off x="5569350" y="3249775"/>
            <a:ext cx="0" cy="3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42"/>
          <p:cNvCxnSpPr>
            <a:stCxn id="369" idx="2"/>
            <a:endCxn id="368" idx="6"/>
          </p:cNvCxnSpPr>
          <p:nvPr/>
        </p:nvCxnSpPr>
        <p:spPr>
          <a:xfrm rot="10800000">
            <a:off x="3242275" y="3783900"/>
            <a:ext cx="44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" name="Google Shape;375;p42"/>
          <p:cNvCxnSpPr>
            <a:stCxn id="370" idx="2"/>
            <a:endCxn id="369" idx="6"/>
          </p:cNvCxnSpPr>
          <p:nvPr/>
        </p:nvCxnSpPr>
        <p:spPr>
          <a:xfrm rot="10800000">
            <a:off x="4094125" y="3783900"/>
            <a:ext cx="38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6" name="Google Shape;376;p42"/>
          <p:cNvCxnSpPr>
            <a:stCxn id="371" idx="2"/>
            <a:endCxn id="370" idx="6"/>
          </p:cNvCxnSpPr>
          <p:nvPr/>
        </p:nvCxnSpPr>
        <p:spPr>
          <a:xfrm rot="10800000">
            <a:off x="4893450" y="3783900"/>
            <a:ext cx="47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branches</a:t>
            </a:r>
            <a:endParaRPr/>
          </a:p>
        </p:txBody>
      </p:sp>
      <p:sp>
        <p:nvSpPr>
          <p:cNvPr id="383" name="Google Shape;383;p43"/>
          <p:cNvSpPr txBox="1"/>
          <p:nvPr>
            <p:ph idx="1" type="body"/>
          </p:nvPr>
        </p:nvSpPr>
        <p:spPr>
          <a:xfrm>
            <a:off x="311700" y="1152475"/>
            <a:ext cx="85206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Default branch -- main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Nothing special about this branch.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rename it.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Nobody bother to do that, so that it remains with the default name.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branch in command line</a:t>
            </a:r>
            <a:endParaRPr/>
          </a:p>
        </p:txBody>
      </p:sp>
      <p:sp>
        <p:nvSpPr>
          <p:cNvPr id="384" name="Google Shape;384;p43"/>
          <p:cNvSpPr txBox="1"/>
          <p:nvPr/>
        </p:nvSpPr>
        <p:spPr>
          <a:xfrm>
            <a:off x="1748125" y="3003175"/>
            <a:ext cx="16212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git branch test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5" name="Google Shape;385;p43"/>
          <p:cNvSpPr/>
          <p:nvPr/>
        </p:nvSpPr>
        <p:spPr>
          <a:xfrm>
            <a:off x="3817500" y="3653100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3"/>
          <p:cNvSpPr/>
          <p:nvPr/>
        </p:nvSpPr>
        <p:spPr>
          <a:xfrm>
            <a:off x="4669150" y="3653100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3"/>
          <p:cNvSpPr/>
          <p:nvPr/>
        </p:nvSpPr>
        <p:spPr>
          <a:xfrm>
            <a:off x="5468500" y="3653100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3"/>
          <p:cNvSpPr/>
          <p:nvPr/>
        </p:nvSpPr>
        <p:spPr>
          <a:xfrm>
            <a:off x="6350025" y="3653100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3"/>
          <p:cNvSpPr/>
          <p:nvPr/>
        </p:nvSpPr>
        <p:spPr>
          <a:xfrm>
            <a:off x="6170775" y="3003175"/>
            <a:ext cx="769500" cy="321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</a:t>
            </a:r>
            <a:endParaRPr/>
          </a:p>
        </p:txBody>
      </p:sp>
      <p:cxnSp>
        <p:nvCxnSpPr>
          <p:cNvPr id="390" name="Google Shape;390;p43"/>
          <p:cNvCxnSpPr>
            <a:stCxn id="389" idx="2"/>
            <a:endCxn id="388" idx="0"/>
          </p:cNvCxnSpPr>
          <p:nvPr/>
        </p:nvCxnSpPr>
        <p:spPr>
          <a:xfrm>
            <a:off x="6555525" y="3324475"/>
            <a:ext cx="0" cy="3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1" name="Google Shape;391;p43"/>
          <p:cNvSpPr/>
          <p:nvPr/>
        </p:nvSpPr>
        <p:spPr>
          <a:xfrm>
            <a:off x="6170775" y="4392725"/>
            <a:ext cx="769500" cy="321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</a:t>
            </a:r>
            <a:endParaRPr/>
          </a:p>
        </p:txBody>
      </p:sp>
      <p:cxnSp>
        <p:nvCxnSpPr>
          <p:cNvPr id="392" name="Google Shape;392;p43"/>
          <p:cNvCxnSpPr>
            <a:stCxn id="391" idx="0"/>
            <a:endCxn id="388" idx="4"/>
          </p:cNvCxnSpPr>
          <p:nvPr/>
        </p:nvCxnSpPr>
        <p:spPr>
          <a:xfrm rot="10800000">
            <a:off x="6555525" y="4064225"/>
            <a:ext cx="0" cy="3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43"/>
          <p:cNvCxnSpPr>
            <a:stCxn id="386" idx="2"/>
            <a:endCxn id="385" idx="6"/>
          </p:cNvCxnSpPr>
          <p:nvPr/>
        </p:nvCxnSpPr>
        <p:spPr>
          <a:xfrm rot="10800000">
            <a:off x="4228450" y="3858600"/>
            <a:ext cx="44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4" name="Google Shape;394;p43"/>
          <p:cNvCxnSpPr>
            <a:stCxn id="387" idx="2"/>
            <a:endCxn id="386" idx="6"/>
          </p:cNvCxnSpPr>
          <p:nvPr/>
        </p:nvCxnSpPr>
        <p:spPr>
          <a:xfrm rot="10800000">
            <a:off x="5080300" y="3858600"/>
            <a:ext cx="38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43"/>
          <p:cNvCxnSpPr>
            <a:stCxn id="388" idx="2"/>
            <a:endCxn id="387" idx="6"/>
          </p:cNvCxnSpPr>
          <p:nvPr/>
        </p:nvCxnSpPr>
        <p:spPr>
          <a:xfrm rot="10800000">
            <a:off x="5879625" y="3858600"/>
            <a:ext cx="47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branches</a:t>
            </a:r>
            <a:endParaRPr/>
          </a:p>
        </p:txBody>
      </p:sp>
      <p:sp>
        <p:nvSpPr>
          <p:cNvPr id="402" name="Google Shape;402;p44"/>
          <p:cNvSpPr txBox="1"/>
          <p:nvPr>
            <p:ph idx="1" type="body"/>
          </p:nvPr>
        </p:nvSpPr>
        <p:spPr>
          <a:xfrm>
            <a:off x="311700" y="1152475"/>
            <a:ext cx="52164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working branch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branch</a:t>
            </a:r>
            <a:endParaRPr/>
          </a:p>
        </p:txBody>
      </p:sp>
      <p:sp>
        <p:nvSpPr>
          <p:cNvPr id="403" name="Google Shape;403;p44"/>
          <p:cNvSpPr txBox="1"/>
          <p:nvPr/>
        </p:nvSpPr>
        <p:spPr>
          <a:xfrm>
            <a:off x="5983950" y="1152475"/>
            <a:ext cx="22488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git status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4" name="Google Shape;404;p44"/>
          <p:cNvSpPr/>
          <p:nvPr/>
        </p:nvSpPr>
        <p:spPr>
          <a:xfrm>
            <a:off x="3817500" y="3653100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4"/>
          <p:cNvSpPr/>
          <p:nvPr/>
        </p:nvSpPr>
        <p:spPr>
          <a:xfrm>
            <a:off x="4669150" y="3653100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4"/>
          <p:cNvSpPr/>
          <p:nvPr/>
        </p:nvSpPr>
        <p:spPr>
          <a:xfrm>
            <a:off x="5468500" y="3653100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4"/>
          <p:cNvSpPr/>
          <p:nvPr/>
        </p:nvSpPr>
        <p:spPr>
          <a:xfrm>
            <a:off x="6350025" y="3653100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4"/>
          <p:cNvSpPr/>
          <p:nvPr/>
        </p:nvSpPr>
        <p:spPr>
          <a:xfrm>
            <a:off x="6170775" y="3003175"/>
            <a:ext cx="769500" cy="321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</a:t>
            </a:r>
            <a:endParaRPr/>
          </a:p>
        </p:txBody>
      </p:sp>
      <p:cxnSp>
        <p:nvCxnSpPr>
          <p:cNvPr id="409" name="Google Shape;409;p44"/>
          <p:cNvCxnSpPr>
            <a:stCxn id="408" idx="2"/>
            <a:endCxn id="407" idx="0"/>
          </p:cNvCxnSpPr>
          <p:nvPr/>
        </p:nvCxnSpPr>
        <p:spPr>
          <a:xfrm>
            <a:off x="6555525" y="3324475"/>
            <a:ext cx="0" cy="3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Google Shape;410;p44"/>
          <p:cNvSpPr/>
          <p:nvPr/>
        </p:nvSpPr>
        <p:spPr>
          <a:xfrm>
            <a:off x="6170775" y="4392725"/>
            <a:ext cx="769500" cy="321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</a:t>
            </a:r>
            <a:endParaRPr/>
          </a:p>
        </p:txBody>
      </p:sp>
      <p:cxnSp>
        <p:nvCxnSpPr>
          <p:cNvPr id="411" name="Google Shape;411;p44"/>
          <p:cNvCxnSpPr>
            <a:stCxn id="410" idx="0"/>
            <a:endCxn id="407" idx="4"/>
          </p:cNvCxnSpPr>
          <p:nvPr/>
        </p:nvCxnSpPr>
        <p:spPr>
          <a:xfrm rot="10800000">
            <a:off x="6555525" y="4064225"/>
            <a:ext cx="0" cy="3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44"/>
          <p:cNvSpPr txBox="1"/>
          <p:nvPr/>
        </p:nvSpPr>
        <p:spPr>
          <a:xfrm>
            <a:off x="6992550" y="2810325"/>
            <a:ext cx="3063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*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413" name="Google Shape;413;p44"/>
          <p:cNvCxnSpPr>
            <a:stCxn id="405" idx="2"/>
            <a:endCxn id="404" idx="6"/>
          </p:cNvCxnSpPr>
          <p:nvPr/>
        </p:nvCxnSpPr>
        <p:spPr>
          <a:xfrm rot="10800000">
            <a:off x="4228450" y="3858600"/>
            <a:ext cx="44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44"/>
          <p:cNvCxnSpPr>
            <a:stCxn id="406" idx="2"/>
            <a:endCxn id="405" idx="6"/>
          </p:cNvCxnSpPr>
          <p:nvPr/>
        </p:nvCxnSpPr>
        <p:spPr>
          <a:xfrm rot="10800000">
            <a:off x="5080300" y="3858600"/>
            <a:ext cx="38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44"/>
          <p:cNvCxnSpPr>
            <a:stCxn id="407" idx="2"/>
            <a:endCxn id="406" idx="6"/>
          </p:cNvCxnSpPr>
          <p:nvPr/>
        </p:nvCxnSpPr>
        <p:spPr>
          <a:xfrm rot="10800000">
            <a:off x="5879625" y="3858600"/>
            <a:ext cx="47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" name="Google Shape;41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branches</a:t>
            </a:r>
            <a:endParaRPr/>
          </a:p>
        </p:txBody>
      </p:sp>
      <p:sp>
        <p:nvSpPr>
          <p:cNvPr id="422" name="Google Shape;422;p45"/>
          <p:cNvSpPr txBox="1"/>
          <p:nvPr>
            <p:ph idx="1" type="body"/>
          </p:nvPr>
        </p:nvSpPr>
        <p:spPr>
          <a:xfrm>
            <a:off x="311700" y="1152475"/>
            <a:ext cx="52164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working branch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branch</a:t>
            </a:r>
            <a:endParaRPr/>
          </a:p>
        </p:txBody>
      </p:sp>
      <p:sp>
        <p:nvSpPr>
          <p:cNvPr id="423" name="Google Shape;423;p45"/>
          <p:cNvSpPr/>
          <p:nvPr/>
        </p:nvSpPr>
        <p:spPr>
          <a:xfrm>
            <a:off x="3817500" y="3653100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5"/>
          <p:cNvSpPr/>
          <p:nvPr/>
        </p:nvSpPr>
        <p:spPr>
          <a:xfrm>
            <a:off x="4669150" y="3653100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5"/>
          <p:cNvSpPr/>
          <p:nvPr/>
        </p:nvSpPr>
        <p:spPr>
          <a:xfrm>
            <a:off x="5468500" y="3653100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5"/>
          <p:cNvSpPr/>
          <p:nvPr/>
        </p:nvSpPr>
        <p:spPr>
          <a:xfrm>
            <a:off x="6350025" y="3653100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5"/>
          <p:cNvSpPr/>
          <p:nvPr/>
        </p:nvSpPr>
        <p:spPr>
          <a:xfrm>
            <a:off x="6170775" y="3003175"/>
            <a:ext cx="769500" cy="321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</a:t>
            </a:r>
            <a:endParaRPr/>
          </a:p>
        </p:txBody>
      </p:sp>
      <p:cxnSp>
        <p:nvCxnSpPr>
          <p:cNvPr id="428" name="Google Shape;428;p45"/>
          <p:cNvCxnSpPr>
            <a:stCxn id="427" idx="2"/>
            <a:endCxn id="426" idx="0"/>
          </p:cNvCxnSpPr>
          <p:nvPr/>
        </p:nvCxnSpPr>
        <p:spPr>
          <a:xfrm>
            <a:off x="6555525" y="3324475"/>
            <a:ext cx="0" cy="3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9" name="Google Shape;429;p45"/>
          <p:cNvSpPr txBox="1"/>
          <p:nvPr/>
        </p:nvSpPr>
        <p:spPr>
          <a:xfrm>
            <a:off x="5983950" y="1563475"/>
            <a:ext cx="22488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git checkout test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0" name="Google Shape;430;p45"/>
          <p:cNvSpPr/>
          <p:nvPr/>
        </p:nvSpPr>
        <p:spPr>
          <a:xfrm>
            <a:off x="6170775" y="4392725"/>
            <a:ext cx="769500" cy="321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</a:t>
            </a:r>
            <a:endParaRPr/>
          </a:p>
        </p:txBody>
      </p:sp>
      <p:cxnSp>
        <p:nvCxnSpPr>
          <p:cNvPr id="431" name="Google Shape;431;p45"/>
          <p:cNvCxnSpPr>
            <a:stCxn id="430" idx="0"/>
            <a:endCxn id="426" idx="4"/>
          </p:cNvCxnSpPr>
          <p:nvPr/>
        </p:nvCxnSpPr>
        <p:spPr>
          <a:xfrm rot="10800000">
            <a:off x="6555525" y="4064225"/>
            <a:ext cx="0" cy="3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2" name="Google Shape;432;p45"/>
          <p:cNvSpPr txBox="1"/>
          <p:nvPr/>
        </p:nvSpPr>
        <p:spPr>
          <a:xfrm>
            <a:off x="5983950" y="1152475"/>
            <a:ext cx="22488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git status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3" name="Google Shape;433;p45"/>
          <p:cNvSpPr txBox="1"/>
          <p:nvPr/>
        </p:nvSpPr>
        <p:spPr>
          <a:xfrm>
            <a:off x="6955200" y="4095275"/>
            <a:ext cx="3063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*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434" name="Google Shape;434;p45"/>
          <p:cNvCxnSpPr>
            <a:stCxn id="424" idx="2"/>
            <a:endCxn id="423" idx="6"/>
          </p:cNvCxnSpPr>
          <p:nvPr/>
        </p:nvCxnSpPr>
        <p:spPr>
          <a:xfrm rot="10800000">
            <a:off x="4228450" y="3858600"/>
            <a:ext cx="44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45"/>
          <p:cNvCxnSpPr>
            <a:stCxn id="425" idx="2"/>
            <a:endCxn id="424" idx="6"/>
          </p:cNvCxnSpPr>
          <p:nvPr/>
        </p:nvCxnSpPr>
        <p:spPr>
          <a:xfrm rot="10800000">
            <a:off x="5080300" y="3858600"/>
            <a:ext cx="38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45"/>
          <p:cNvCxnSpPr>
            <a:stCxn id="426" idx="2"/>
            <a:endCxn id="425" idx="6"/>
          </p:cNvCxnSpPr>
          <p:nvPr/>
        </p:nvCxnSpPr>
        <p:spPr>
          <a:xfrm rot="10800000">
            <a:off x="5879625" y="3858600"/>
            <a:ext cx="47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7" name="Google Shape;43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branches</a:t>
            </a:r>
            <a:endParaRPr/>
          </a:p>
        </p:txBody>
      </p:sp>
      <p:sp>
        <p:nvSpPr>
          <p:cNvPr id="443" name="Google Shape;443;p46"/>
          <p:cNvSpPr txBox="1"/>
          <p:nvPr>
            <p:ph idx="1" type="body"/>
          </p:nvPr>
        </p:nvSpPr>
        <p:spPr>
          <a:xfrm>
            <a:off x="311700" y="1152475"/>
            <a:ext cx="521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some work on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en"/>
              <a:t> branch</a:t>
            </a:r>
            <a:endParaRPr/>
          </a:p>
        </p:txBody>
      </p:sp>
      <p:sp>
        <p:nvSpPr>
          <p:cNvPr id="444" name="Google Shape;444;p46"/>
          <p:cNvSpPr txBox="1"/>
          <p:nvPr/>
        </p:nvSpPr>
        <p:spPr>
          <a:xfrm>
            <a:off x="769450" y="1959450"/>
            <a:ext cx="2248800" cy="23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git checkout test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code two/file2.txt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git add two/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git commit -m “&lt;msg&gt;”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git push origin </a:t>
            </a:r>
            <a:r>
              <a:rPr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endParaRPr sz="12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code one/file2.txt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add one/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commit -m “&lt;msg&gt;”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push origin </a:t>
            </a:r>
            <a:r>
              <a:rPr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endParaRPr sz="12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5" name="Google Shape;445;p46"/>
          <p:cNvSpPr/>
          <p:nvPr/>
        </p:nvSpPr>
        <p:spPr>
          <a:xfrm>
            <a:off x="3817500" y="3653100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6"/>
          <p:cNvSpPr/>
          <p:nvPr/>
        </p:nvSpPr>
        <p:spPr>
          <a:xfrm>
            <a:off x="4669150" y="3653100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6"/>
          <p:cNvSpPr/>
          <p:nvPr/>
        </p:nvSpPr>
        <p:spPr>
          <a:xfrm>
            <a:off x="5468500" y="3653100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6"/>
          <p:cNvSpPr/>
          <p:nvPr/>
        </p:nvSpPr>
        <p:spPr>
          <a:xfrm>
            <a:off x="6350025" y="3653100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6"/>
          <p:cNvSpPr/>
          <p:nvPr/>
        </p:nvSpPr>
        <p:spPr>
          <a:xfrm>
            <a:off x="6170775" y="3003175"/>
            <a:ext cx="769500" cy="321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</a:t>
            </a:r>
            <a:endParaRPr/>
          </a:p>
        </p:txBody>
      </p:sp>
      <p:cxnSp>
        <p:nvCxnSpPr>
          <p:cNvPr id="450" name="Google Shape;450;p46"/>
          <p:cNvCxnSpPr>
            <a:stCxn id="449" idx="2"/>
            <a:endCxn id="448" idx="0"/>
          </p:cNvCxnSpPr>
          <p:nvPr/>
        </p:nvCxnSpPr>
        <p:spPr>
          <a:xfrm>
            <a:off x="6555525" y="3324475"/>
            <a:ext cx="0" cy="3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1" name="Google Shape;451;p46"/>
          <p:cNvSpPr/>
          <p:nvPr/>
        </p:nvSpPr>
        <p:spPr>
          <a:xfrm>
            <a:off x="7911425" y="4717300"/>
            <a:ext cx="769500" cy="321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</a:t>
            </a:r>
            <a:endParaRPr/>
          </a:p>
        </p:txBody>
      </p:sp>
      <p:cxnSp>
        <p:nvCxnSpPr>
          <p:cNvPr id="452" name="Google Shape;452;p46"/>
          <p:cNvCxnSpPr>
            <a:stCxn id="451" idx="0"/>
            <a:endCxn id="453" idx="4"/>
          </p:cNvCxnSpPr>
          <p:nvPr/>
        </p:nvCxnSpPr>
        <p:spPr>
          <a:xfrm rot="10800000">
            <a:off x="8296175" y="4414900"/>
            <a:ext cx="0" cy="30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4" name="Google Shape;454;p46"/>
          <p:cNvSpPr txBox="1"/>
          <p:nvPr/>
        </p:nvSpPr>
        <p:spPr>
          <a:xfrm>
            <a:off x="8630450" y="4432900"/>
            <a:ext cx="3063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*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53" name="Google Shape;453;p46"/>
          <p:cNvSpPr/>
          <p:nvPr/>
        </p:nvSpPr>
        <p:spPr>
          <a:xfrm>
            <a:off x="8090675" y="4003900"/>
            <a:ext cx="411000" cy="4110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6"/>
          <p:cNvSpPr/>
          <p:nvPr/>
        </p:nvSpPr>
        <p:spPr>
          <a:xfrm>
            <a:off x="7323100" y="4003900"/>
            <a:ext cx="411000" cy="4110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6" name="Google Shape;456;p46"/>
          <p:cNvCxnSpPr>
            <a:stCxn id="446" idx="2"/>
            <a:endCxn id="445" idx="6"/>
          </p:cNvCxnSpPr>
          <p:nvPr/>
        </p:nvCxnSpPr>
        <p:spPr>
          <a:xfrm rot="10800000">
            <a:off x="4228450" y="3858600"/>
            <a:ext cx="44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7" name="Google Shape;457;p46"/>
          <p:cNvCxnSpPr>
            <a:stCxn id="447" idx="2"/>
            <a:endCxn id="446" idx="6"/>
          </p:cNvCxnSpPr>
          <p:nvPr/>
        </p:nvCxnSpPr>
        <p:spPr>
          <a:xfrm rot="10800000">
            <a:off x="5080300" y="3858600"/>
            <a:ext cx="38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8" name="Google Shape;458;p46"/>
          <p:cNvCxnSpPr>
            <a:stCxn id="448" idx="2"/>
            <a:endCxn id="447" idx="6"/>
          </p:cNvCxnSpPr>
          <p:nvPr/>
        </p:nvCxnSpPr>
        <p:spPr>
          <a:xfrm rot="10800000">
            <a:off x="5879625" y="3858600"/>
            <a:ext cx="47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9" name="Google Shape;459;p46"/>
          <p:cNvCxnSpPr>
            <a:stCxn id="455" idx="2"/>
            <a:endCxn id="448" idx="5"/>
          </p:cNvCxnSpPr>
          <p:nvPr/>
        </p:nvCxnSpPr>
        <p:spPr>
          <a:xfrm rot="10800000">
            <a:off x="6700900" y="4003900"/>
            <a:ext cx="622200" cy="2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46"/>
          <p:cNvCxnSpPr>
            <a:stCxn id="453" idx="2"/>
            <a:endCxn id="455" idx="6"/>
          </p:cNvCxnSpPr>
          <p:nvPr/>
        </p:nvCxnSpPr>
        <p:spPr>
          <a:xfrm rot="10800000">
            <a:off x="7733975" y="4209400"/>
            <a:ext cx="35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1" name="Google Shape;46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branches</a:t>
            </a:r>
            <a:endParaRPr/>
          </a:p>
        </p:txBody>
      </p:sp>
      <p:sp>
        <p:nvSpPr>
          <p:cNvPr id="467" name="Google Shape;467;p47"/>
          <p:cNvSpPr txBox="1"/>
          <p:nvPr>
            <p:ph idx="1" type="body"/>
          </p:nvPr>
        </p:nvSpPr>
        <p:spPr>
          <a:xfrm>
            <a:off x="311700" y="1152475"/>
            <a:ext cx="521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Merge test to master </a:t>
            </a:r>
            <a:endParaRPr/>
          </a:p>
        </p:txBody>
      </p:sp>
      <p:sp>
        <p:nvSpPr>
          <p:cNvPr id="468" name="Google Shape;468;p47"/>
          <p:cNvSpPr/>
          <p:nvPr/>
        </p:nvSpPr>
        <p:spPr>
          <a:xfrm>
            <a:off x="3242250" y="3630675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7"/>
          <p:cNvSpPr/>
          <p:nvPr/>
        </p:nvSpPr>
        <p:spPr>
          <a:xfrm>
            <a:off x="4093900" y="3630675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7"/>
          <p:cNvSpPr/>
          <p:nvPr/>
        </p:nvSpPr>
        <p:spPr>
          <a:xfrm>
            <a:off x="4893250" y="3630675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7"/>
          <p:cNvSpPr/>
          <p:nvPr/>
        </p:nvSpPr>
        <p:spPr>
          <a:xfrm>
            <a:off x="5774775" y="3630675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7"/>
          <p:cNvSpPr/>
          <p:nvPr/>
        </p:nvSpPr>
        <p:spPr>
          <a:xfrm>
            <a:off x="8103750" y="2876150"/>
            <a:ext cx="769500" cy="321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</a:t>
            </a:r>
            <a:endParaRPr/>
          </a:p>
        </p:txBody>
      </p:sp>
      <p:cxnSp>
        <p:nvCxnSpPr>
          <p:cNvPr id="473" name="Google Shape;473;p47"/>
          <p:cNvCxnSpPr>
            <a:stCxn id="472" idx="2"/>
            <a:endCxn id="474" idx="0"/>
          </p:cNvCxnSpPr>
          <p:nvPr/>
        </p:nvCxnSpPr>
        <p:spPr>
          <a:xfrm>
            <a:off x="8488500" y="3197450"/>
            <a:ext cx="0" cy="43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5" name="Google Shape;475;p47"/>
          <p:cNvSpPr txBox="1"/>
          <p:nvPr/>
        </p:nvSpPr>
        <p:spPr>
          <a:xfrm>
            <a:off x="769450" y="1959450"/>
            <a:ext cx="22488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git checkout main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git merge test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6" name="Google Shape;476;p47"/>
          <p:cNvSpPr/>
          <p:nvPr/>
        </p:nvSpPr>
        <p:spPr>
          <a:xfrm>
            <a:off x="7336175" y="4694875"/>
            <a:ext cx="769500" cy="321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</a:t>
            </a:r>
            <a:endParaRPr/>
          </a:p>
        </p:txBody>
      </p:sp>
      <p:cxnSp>
        <p:nvCxnSpPr>
          <p:cNvPr id="477" name="Google Shape;477;p47"/>
          <p:cNvCxnSpPr>
            <a:stCxn id="476" idx="0"/>
            <a:endCxn id="478" idx="4"/>
          </p:cNvCxnSpPr>
          <p:nvPr/>
        </p:nvCxnSpPr>
        <p:spPr>
          <a:xfrm rot="10800000">
            <a:off x="7720925" y="4392475"/>
            <a:ext cx="0" cy="30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9" name="Google Shape;479;p47"/>
          <p:cNvSpPr txBox="1"/>
          <p:nvPr/>
        </p:nvSpPr>
        <p:spPr>
          <a:xfrm>
            <a:off x="8787325" y="2609750"/>
            <a:ext cx="3063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*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78" name="Google Shape;478;p47"/>
          <p:cNvSpPr/>
          <p:nvPr/>
        </p:nvSpPr>
        <p:spPr>
          <a:xfrm>
            <a:off x="7515425" y="3981475"/>
            <a:ext cx="411000" cy="4110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7"/>
          <p:cNvSpPr/>
          <p:nvPr/>
        </p:nvSpPr>
        <p:spPr>
          <a:xfrm>
            <a:off x="6747850" y="3981475"/>
            <a:ext cx="411000" cy="4110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1" name="Google Shape;481;p47"/>
          <p:cNvCxnSpPr>
            <a:stCxn id="469" idx="2"/>
            <a:endCxn id="468" idx="6"/>
          </p:cNvCxnSpPr>
          <p:nvPr/>
        </p:nvCxnSpPr>
        <p:spPr>
          <a:xfrm rot="10800000">
            <a:off x="3653200" y="3836175"/>
            <a:ext cx="44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2" name="Google Shape;482;p47"/>
          <p:cNvCxnSpPr>
            <a:stCxn id="470" idx="2"/>
            <a:endCxn id="469" idx="6"/>
          </p:cNvCxnSpPr>
          <p:nvPr/>
        </p:nvCxnSpPr>
        <p:spPr>
          <a:xfrm rot="10800000">
            <a:off x="4505050" y="3836175"/>
            <a:ext cx="38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3" name="Google Shape;483;p47"/>
          <p:cNvCxnSpPr>
            <a:stCxn id="471" idx="2"/>
            <a:endCxn id="470" idx="6"/>
          </p:cNvCxnSpPr>
          <p:nvPr/>
        </p:nvCxnSpPr>
        <p:spPr>
          <a:xfrm rot="10800000">
            <a:off x="5304375" y="3836175"/>
            <a:ext cx="47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4" name="Google Shape;484;p47"/>
          <p:cNvCxnSpPr>
            <a:stCxn id="480" idx="2"/>
            <a:endCxn id="471" idx="5"/>
          </p:cNvCxnSpPr>
          <p:nvPr/>
        </p:nvCxnSpPr>
        <p:spPr>
          <a:xfrm rot="10800000">
            <a:off x="6125650" y="3981475"/>
            <a:ext cx="622200" cy="2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5" name="Google Shape;485;p47"/>
          <p:cNvCxnSpPr>
            <a:stCxn id="478" idx="2"/>
            <a:endCxn id="480" idx="6"/>
          </p:cNvCxnSpPr>
          <p:nvPr/>
        </p:nvCxnSpPr>
        <p:spPr>
          <a:xfrm rot="10800000">
            <a:off x="7158725" y="4186975"/>
            <a:ext cx="35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4" name="Google Shape;474;p47"/>
          <p:cNvSpPr/>
          <p:nvPr/>
        </p:nvSpPr>
        <p:spPr>
          <a:xfrm>
            <a:off x="8283000" y="3630675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6" name="Google Shape;486;p47"/>
          <p:cNvCxnSpPr>
            <a:stCxn id="474" idx="3"/>
            <a:endCxn id="478" idx="6"/>
          </p:cNvCxnSpPr>
          <p:nvPr/>
        </p:nvCxnSpPr>
        <p:spPr>
          <a:xfrm flipH="1">
            <a:off x="7926490" y="3981485"/>
            <a:ext cx="416700" cy="2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7" name="Google Shape;487;p47"/>
          <p:cNvCxnSpPr>
            <a:stCxn id="474" idx="2"/>
            <a:endCxn id="471" idx="6"/>
          </p:cNvCxnSpPr>
          <p:nvPr/>
        </p:nvCxnSpPr>
        <p:spPr>
          <a:xfrm rot="10800000">
            <a:off x="6185700" y="3836175"/>
            <a:ext cx="209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8" name="Google Shape;48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branches</a:t>
            </a:r>
            <a:endParaRPr/>
          </a:p>
        </p:txBody>
      </p:sp>
      <p:sp>
        <p:nvSpPr>
          <p:cNvPr id="494" name="Google Shape;494;p48"/>
          <p:cNvSpPr txBox="1"/>
          <p:nvPr>
            <p:ph idx="1" type="body"/>
          </p:nvPr>
        </p:nvSpPr>
        <p:spPr>
          <a:xfrm>
            <a:off x="311700" y="1152475"/>
            <a:ext cx="521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Merge test to master </a:t>
            </a:r>
            <a:endParaRPr/>
          </a:p>
        </p:txBody>
      </p:sp>
      <p:sp>
        <p:nvSpPr>
          <p:cNvPr id="495" name="Google Shape;495;p48"/>
          <p:cNvSpPr/>
          <p:nvPr/>
        </p:nvSpPr>
        <p:spPr>
          <a:xfrm>
            <a:off x="3242250" y="3630675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8"/>
          <p:cNvSpPr/>
          <p:nvPr/>
        </p:nvSpPr>
        <p:spPr>
          <a:xfrm>
            <a:off x="4093900" y="3630675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8"/>
          <p:cNvSpPr/>
          <p:nvPr/>
        </p:nvSpPr>
        <p:spPr>
          <a:xfrm>
            <a:off x="4893250" y="3630675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8"/>
          <p:cNvSpPr/>
          <p:nvPr/>
        </p:nvSpPr>
        <p:spPr>
          <a:xfrm>
            <a:off x="5774775" y="3630675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8"/>
          <p:cNvSpPr/>
          <p:nvPr/>
        </p:nvSpPr>
        <p:spPr>
          <a:xfrm>
            <a:off x="6395000" y="2876150"/>
            <a:ext cx="769500" cy="321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</a:t>
            </a:r>
            <a:endParaRPr/>
          </a:p>
        </p:txBody>
      </p:sp>
      <p:cxnSp>
        <p:nvCxnSpPr>
          <p:cNvPr id="500" name="Google Shape;500;p48"/>
          <p:cNvCxnSpPr>
            <a:stCxn id="499" idx="2"/>
            <a:endCxn id="501" idx="0"/>
          </p:cNvCxnSpPr>
          <p:nvPr/>
        </p:nvCxnSpPr>
        <p:spPr>
          <a:xfrm>
            <a:off x="6779750" y="3197450"/>
            <a:ext cx="0" cy="43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2" name="Google Shape;502;p48"/>
          <p:cNvSpPr txBox="1"/>
          <p:nvPr/>
        </p:nvSpPr>
        <p:spPr>
          <a:xfrm>
            <a:off x="769450" y="1959450"/>
            <a:ext cx="38649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git checkout master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git merge test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git branch -d test (delete local)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git push -d origin test (delete remote)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3" name="Google Shape;503;p48"/>
          <p:cNvSpPr txBox="1"/>
          <p:nvPr/>
        </p:nvSpPr>
        <p:spPr>
          <a:xfrm>
            <a:off x="6979400" y="2609750"/>
            <a:ext cx="3063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*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504" name="Google Shape;504;p48"/>
          <p:cNvCxnSpPr>
            <a:stCxn id="496" idx="2"/>
            <a:endCxn id="495" idx="6"/>
          </p:cNvCxnSpPr>
          <p:nvPr/>
        </p:nvCxnSpPr>
        <p:spPr>
          <a:xfrm rot="10800000">
            <a:off x="3653200" y="3836175"/>
            <a:ext cx="44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" name="Google Shape;505;p48"/>
          <p:cNvCxnSpPr>
            <a:stCxn id="497" idx="2"/>
            <a:endCxn id="496" idx="6"/>
          </p:cNvCxnSpPr>
          <p:nvPr/>
        </p:nvCxnSpPr>
        <p:spPr>
          <a:xfrm rot="10800000">
            <a:off x="4505050" y="3836175"/>
            <a:ext cx="38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6" name="Google Shape;506;p48"/>
          <p:cNvCxnSpPr>
            <a:stCxn id="498" idx="2"/>
            <a:endCxn id="497" idx="6"/>
          </p:cNvCxnSpPr>
          <p:nvPr/>
        </p:nvCxnSpPr>
        <p:spPr>
          <a:xfrm rot="10800000">
            <a:off x="5304375" y="3836175"/>
            <a:ext cx="47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1" name="Google Shape;501;p48"/>
          <p:cNvSpPr/>
          <p:nvPr/>
        </p:nvSpPr>
        <p:spPr>
          <a:xfrm>
            <a:off x="6574250" y="3630675"/>
            <a:ext cx="411000" cy="411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7" name="Google Shape;507;p48"/>
          <p:cNvCxnSpPr>
            <a:stCxn id="501" idx="2"/>
            <a:endCxn id="498" idx="6"/>
          </p:cNvCxnSpPr>
          <p:nvPr/>
        </p:nvCxnSpPr>
        <p:spPr>
          <a:xfrm rot="10800000">
            <a:off x="6185750" y="3836175"/>
            <a:ext cx="38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8" name="Google Shape;50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branches</a:t>
            </a:r>
            <a:endParaRPr/>
          </a:p>
        </p:txBody>
      </p:sp>
      <p:sp>
        <p:nvSpPr>
          <p:cNvPr id="514" name="Google Shape;514;p49"/>
          <p:cNvSpPr txBox="1"/>
          <p:nvPr>
            <p:ph idx="1" type="body"/>
          </p:nvPr>
        </p:nvSpPr>
        <p:spPr>
          <a:xfrm>
            <a:off x="311700" y="1152475"/>
            <a:ext cx="521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Visualize your branches</a:t>
            </a:r>
            <a:r>
              <a:rPr lang="en"/>
              <a:t> </a:t>
            </a:r>
            <a:endParaRPr/>
          </a:p>
        </p:txBody>
      </p:sp>
      <p:sp>
        <p:nvSpPr>
          <p:cNvPr id="515" name="Google Shape;515;p49"/>
          <p:cNvSpPr txBox="1"/>
          <p:nvPr/>
        </p:nvSpPr>
        <p:spPr>
          <a:xfrm>
            <a:off x="4718788" y="3954025"/>
            <a:ext cx="38649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sz="12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https://tech.serhatteker.com/post/2021-02/git-log-tree/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6" name="Google Shape;51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7" name="Google Shape;517;p49"/>
          <p:cNvSpPr txBox="1"/>
          <p:nvPr/>
        </p:nvSpPr>
        <p:spPr>
          <a:xfrm>
            <a:off x="501000" y="1977813"/>
            <a:ext cx="48378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git log --oneline --decorate --graph --all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18" name="Google Shape;51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838" y="279775"/>
            <a:ext cx="4262825" cy="3674242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9"/>
          <p:cNvSpPr txBox="1"/>
          <p:nvPr/>
        </p:nvSpPr>
        <p:spPr>
          <a:xfrm>
            <a:off x="399525" y="3817950"/>
            <a:ext cx="2103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more: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https://learngitbranching.js.org/?locale=en_US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 files from adding to the staging area</a:t>
            </a:r>
            <a:endParaRPr/>
          </a:p>
        </p:txBody>
      </p:sp>
      <p:sp>
        <p:nvSpPr>
          <p:cNvPr id="525" name="Google Shape;525;p50"/>
          <p:cNvSpPr txBox="1"/>
          <p:nvPr>
            <p:ph idx="1" type="body"/>
          </p:nvPr>
        </p:nvSpPr>
        <p:spPr>
          <a:xfrm>
            <a:off x="311700" y="1152475"/>
            <a:ext cx="8520600" cy="10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.gitignore is a special file that contains file patterns that skip when adding files to the staging area</a:t>
            </a:r>
            <a:endParaRPr/>
          </a:p>
        </p:txBody>
      </p:sp>
      <p:sp>
        <p:nvSpPr>
          <p:cNvPr id="526" name="Google Shape;526;p50"/>
          <p:cNvSpPr txBox="1"/>
          <p:nvPr/>
        </p:nvSpPr>
        <p:spPr>
          <a:xfrm>
            <a:off x="2804875" y="2126250"/>
            <a:ext cx="35289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https://github.com/github/gitignore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7" name="Google Shape;527;p50"/>
          <p:cNvSpPr txBox="1"/>
          <p:nvPr/>
        </p:nvSpPr>
        <p:spPr>
          <a:xfrm>
            <a:off x="2853625" y="2867550"/>
            <a:ext cx="3431400" cy="21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IntelliJ</a:t>
            </a:r>
            <a:endParaRPr sz="1100">
              <a:solidFill>
                <a:srgbClr val="6A737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1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.iml</a:t>
            </a:r>
            <a:endParaRPr sz="1100">
              <a:solidFill>
                <a:srgbClr val="6F42C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.idea</a:t>
            </a:r>
            <a:r>
              <a:rPr lang="en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1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workspace.xml</a:t>
            </a:r>
            <a:endParaRPr sz="1100">
              <a:solidFill>
                <a:srgbClr val="6F42C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.idea</a:t>
            </a:r>
            <a:r>
              <a:rPr lang="en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1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tasks.xml</a:t>
            </a:r>
            <a:endParaRPr sz="1100">
              <a:solidFill>
                <a:srgbClr val="6F42C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.idea</a:t>
            </a:r>
            <a:r>
              <a:rPr lang="en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1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gradle.xml</a:t>
            </a:r>
            <a:endParaRPr sz="1100">
              <a:solidFill>
                <a:srgbClr val="6F42C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.idea</a:t>
            </a:r>
            <a:r>
              <a:rPr lang="en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1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assetWizardSettings.xml</a:t>
            </a:r>
            <a:endParaRPr sz="1100">
              <a:solidFill>
                <a:srgbClr val="6F42C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.idea</a:t>
            </a:r>
            <a:r>
              <a:rPr lang="en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1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dictionaries</a:t>
            </a:r>
            <a:endParaRPr sz="1100">
              <a:solidFill>
                <a:srgbClr val="6F42C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.idea</a:t>
            </a:r>
            <a:r>
              <a:rPr lang="en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1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libraries</a:t>
            </a:r>
            <a:endParaRPr sz="1100">
              <a:solidFill>
                <a:srgbClr val="6F42C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28" name="Google Shape;52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organization</a:t>
            </a:r>
            <a:endParaRPr/>
          </a:p>
        </p:txBody>
      </p:sp>
      <p:sp>
        <p:nvSpPr>
          <p:cNvPr id="534" name="Google Shape;53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5" name="Google Shape;5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3" y="1171250"/>
            <a:ext cx="1492250" cy="382409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1"/>
          <p:cNvSpPr/>
          <p:nvPr/>
        </p:nvSpPr>
        <p:spPr>
          <a:xfrm>
            <a:off x="2103188" y="1576924"/>
            <a:ext cx="261000" cy="14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7" name="Google Shape;537;p51"/>
          <p:cNvGrpSpPr/>
          <p:nvPr/>
        </p:nvGrpSpPr>
        <p:grpSpPr>
          <a:xfrm>
            <a:off x="2705475" y="1171250"/>
            <a:ext cx="1260547" cy="3824099"/>
            <a:chOff x="2705475" y="1171250"/>
            <a:chExt cx="1260547" cy="3824099"/>
          </a:xfrm>
        </p:grpSpPr>
        <p:pic>
          <p:nvPicPr>
            <p:cNvPr id="538" name="Google Shape;538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05475" y="1171250"/>
              <a:ext cx="1260547" cy="3824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9" name="Google Shape;539;p51"/>
            <p:cNvSpPr/>
            <p:nvPr/>
          </p:nvSpPr>
          <p:spPr>
            <a:xfrm>
              <a:off x="2737550" y="4339175"/>
              <a:ext cx="1164300" cy="190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0" name="Google Shape;540;p51"/>
          <p:cNvSpPr/>
          <p:nvPr/>
        </p:nvSpPr>
        <p:spPr>
          <a:xfrm>
            <a:off x="4219863" y="1576924"/>
            <a:ext cx="261000" cy="14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550" y="1171248"/>
            <a:ext cx="3895524" cy="2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1"/>
          <p:cNvSpPr/>
          <p:nvPr/>
        </p:nvSpPr>
        <p:spPr>
          <a:xfrm>
            <a:off x="8022175" y="1534625"/>
            <a:ext cx="684600" cy="19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Git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152475"/>
            <a:ext cx="567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Windows users: download and run the .exe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en">
                <a:solidFill>
                  <a:srgbClr val="CCCCCC"/>
                </a:solidFill>
              </a:rPr>
              <a:t>Mac users: (Homebrew package manager)</a:t>
            </a:r>
            <a:endParaRPr>
              <a:solidFill>
                <a:srgbClr val="CCCC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en">
                <a:solidFill>
                  <a:srgbClr val="CCCCCC"/>
                </a:solidFill>
              </a:rPr>
              <a:t>Linux users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037050" y="1189925"/>
            <a:ext cx="30321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https://git-scm.com/downloads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1275300" y="3024225"/>
            <a:ext cx="65934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https://www.stanleyulili.com/git/how-to-install-git-bash-on-windows/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1275300" y="2762525"/>
            <a:ext cx="15498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Installation guide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1275300" y="3586225"/>
            <a:ext cx="36612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!!! Make sure to select your preferred editor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Continue...</a:t>
            </a:r>
            <a:endParaRPr/>
          </a:p>
        </p:txBody>
      </p:sp>
      <p:sp>
        <p:nvSpPr>
          <p:cNvPr id="548" name="Google Shape;54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9" name="Google Shape;5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52320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2"/>
          <p:cNvSpPr txBox="1"/>
          <p:nvPr/>
        </p:nvSpPr>
        <p:spPr>
          <a:xfrm>
            <a:off x="3323175" y="1192400"/>
            <a:ext cx="5425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Choose free option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Provide required information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Finish the process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 team members as collaborators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 the class participation exercise by creating a new repo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the project, create a separate repo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Git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152475"/>
            <a:ext cx="567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Windows users: download and run the .exe file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 users: (Homebrew package manager)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Linux users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6037050" y="1504400"/>
            <a:ext cx="303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brew install git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git --version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Git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152475"/>
            <a:ext cx="567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Windows users: download and run the .exe file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Mac users: (Homebrew package manager)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Linux users</a:t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5982000" y="1923675"/>
            <a:ext cx="3032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sudo apt update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sudo apt install git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git --version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5982000" y="2934400"/>
            <a:ext cx="3032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sudo yum install git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git --version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Configure Git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152475"/>
            <a:ext cx="45771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Set up your name and email</a:t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2178675" y="1863725"/>
            <a:ext cx="50835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$ git config --global user.name “John Smith”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$ git config --global user.email js@gmail.com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1700" y="2571750"/>
            <a:ext cx="45771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Set up preferred editor</a:t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2178675" y="3069100"/>
            <a:ext cx="54279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$ git config --global core.editor emacs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config --global core.editor vim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config --global core.editor nano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config --global core.editor “code --wait”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6434677" y="2217075"/>
            <a:ext cx="2808108" cy="1912032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You need an editor installed in your computer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311700" y="4536975"/>
            <a:ext cx="548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https://swcarpentry.github.io/git-novice/02-setup/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4134550" y="4586100"/>
            <a:ext cx="2300100" cy="3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setting up editors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Hosting your repo in GitHub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11700" y="1192900"/>
            <a:ext cx="8520600" cy="20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First things first: you need a GitHub account (don’t have one, go ahead and create one) </a:t>
            </a:r>
            <a:endParaRPr/>
          </a:p>
        </p:txBody>
      </p:sp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50" y="1772487"/>
            <a:ext cx="4586200" cy="159851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>
            <a:hlinkClick r:id="rId4"/>
          </p:cNvPr>
          <p:cNvSpPr txBox="1"/>
          <p:nvPr/>
        </p:nvSpPr>
        <p:spPr>
          <a:xfrm>
            <a:off x="712625" y="2048388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https://github.com/signup?ref_cta=Sign+up&amp;ref_loc=header+logged+out&amp;ref_page=%2F&amp;source=header-home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Hosting your repo in GitHub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11700" y="1192900"/>
            <a:ext cx="8520600" cy="20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You need personal access tokens to access GitHub (because we are going to use the CMD tool)</a:t>
            </a:r>
            <a:endParaRPr/>
          </a:p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50" y="2050475"/>
            <a:ext cx="4586199" cy="940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640000" dist="19050">
              <a:srgbClr val="000000">
                <a:alpha val="50000"/>
              </a:srgbClr>
            </a:outerShdw>
          </a:effectLst>
        </p:spPr>
      </p:pic>
      <p:sp>
        <p:nvSpPr>
          <p:cNvPr id="138" name="Google Shape;138;p21"/>
          <p:cNvSpPr txBox="1"/>
          <p:nvPr/>
        </p:nvSpPr>
        <p:spPr>
          <a:xfrm>
            <a:off x="105250" y="4706125"/>
            <a:ext cx="539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CCCC"/>
                </a:solidFill>
              </a:rPr>
              <a:t>https://docs.github.com/en/authentication/keeping-your-account-and-data-secure/creating-a-personal-access-token</a:t>
            </a:r>
            <a:endParaRPr sz="8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